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80C88-C1C5-4D19-A38F-E6C079CBD58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6CA3B-6ED4-492B-8663-A9038D4B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1953-AF9A-40BB-A41B-0093932EF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2636F-AD12-4F9D-A518-8535E4C0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73AA0-4368-4B3A-96C3-2F9F7610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AC84B-E284-406D-9D99-DA3549AF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8D6F-7A8F-4A1E-A232-5F3DAB94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9C59-B5C4-4DEF-85E8-6BAA4388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9F165-CF45-4DE9-A479-66D1D44FF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11900-E9F9-475A-8DC0-84F94512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9130F-2365-4E56-9E1C-BD23662C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0C87B-2486-4580-B86D-076C4D48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5D3B2-CCE6-40AE-9A0A-43A84023C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2DF02-61EC-4633-ACDB-199AE829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484A5-DE67-410B-9D60-C8D7FC1B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211A7-6979-4F41-8D94-07A2C0D1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6DC0A-FD33-4B70-BDC4-5D4D6C21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EE0-2D6C-430C-A351-6710E4D3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23B8-B6A0-4AE9-B3AE-A5BCBDBA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1A93-8B4C-4849-B2AB-EF4CF956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816FE-A575-43C1-8134-FE29F93E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2CD4-E58A-44B3-A71A-A7AB50EB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F21A-74E2-45CF-82E9-55038CA3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74B39-8D2B-4AE1-B65C-C7242781E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BAA84-4BEE-4B12-9177-DCED290A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234F8-8785-47C2-AADD-7CF99434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C393E-BA76-4700-9082-AC3AD2BA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8034-1F15-4948-9831-75D70D14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3E9A-02DB-41EC-B938-A2536C57C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E3389-D4FD-4DFA-AE34-E693F274B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DF9AF-991D-4F29-8317-7E5C09F4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A190-4168-466C-993C-EE6773ED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EAA78-CE95-49B4-8667-B459EB5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E3D7-1FD1-4A12-B366-A8535C4E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45396-0D36-41FB-9DA9-278AB84FF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CECC4-B084-4CD6-9798-45C24C5B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0934C-945B-4FB3-A24B-480F02DBC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7E905-6523-4DD2-8770-EA7B6FDC3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A1DF2-7F3B-4901-9CFC-621EC33D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46631-6EDC-4F28-82A1-E65C001C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8B5B6-47AB-40A6-9008-BF0174D0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ABF0-913C-43BB-8BEA-95768CC4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083CA-0762-4153-8890-2EA6BA14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7D6B0-52B6-4E3F-BEB1-63FF6F14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EDF90-8DD4-4B38-9BBF-04F356B9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6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DE339-D024-499D-95E8-6E312FF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24622-A865-4C3D-B01F-98F69378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4877E-BFDB-4B89-9E29-3DA9C077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687A-8B8D-440E-AEA1-93AE790A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BF7D-8DA4-40B2-82DA-20931BBE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797DD-7154-4C35-8987-296400708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93BFD-5E36-46EF-B5A6-78B161D7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8C76D-587A-44B9-BF36-A8C7DB33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9428A-67FF-43A5-AA35-ADC6BFAA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4069-F6A9-4C61-9AB5-E5EA544F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9AE12-0D0E-46A4-8B33-4AD6BE076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880D8-F036-49D4-89D9-1BDB975B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A3A3E-8992-457D-95B6-7809515C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2B980-DDD1-4E10-81E5-BC6D0745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AB0D7-18D7-45EC-9909-4F096A4B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9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C8DB9-5569-4689-ABA7-A214E2FA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FD7AC-24D0-40C7-9997-440C3574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B5BA9-1DD9-4D0B-B7FA-3978AA542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09BE9-9A77-4126-A0B1-3301EFA75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Team 18F06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F5B84-A2A5-4E3F-8CEF-5BC0B9F3A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B0F7-E149-426D-B6E4-730BFFD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edimensions.com/sand-flea-the-jumping-robot/" TargetMode="External"/><Relationship Id="rId2" Type="http://schemas.openxmlformats.org/officeDocument/2006/relationships/hyperlink" Target="https://www.instructables.com/id/Android-Controlled-Bluetooth-Sumobot-Ultimate-DIY-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bogames.net/index.php" TargetMode="External"/><Relationship Id="rId4" Type="http://schemas.openxmlformats.org/officeDocument/2006/relationships/hyperlink" Target="https://www.bostondynamics.com/sandfle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EF00-AE20-439C-8042-E777E30BA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Sumo Robotics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FAD20-FBDD-4524-BDD1-CF6048633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Team Members:</a:t>
            </a:r>
          </a:p>
          <a:p>
            <a:r>
              <a:rPr lang="en-US" sz="1800" dirty="0"/>
              <a:t>Saud </a:t>
            </a:r>
            <a:r>
              <a:rPr lang="en-US" sz="1800" dirty="0" err="1"/>
              <a:t>Alabhoul</a:t>
            </a:r>
            <a:r>
              <a:rPr lang="en-US" sz="1800" dirty="0"/>
              <a:t>, Jasim </a:t>
            </a:r>
            <a:r>
              <a:rPr lang="en-US" sz="1800" dirty="0" err="1"/>
              <a:t>Albenali</a:t>
            </a:r>
            <a:r>
              <a:rPr lang="en-US" sz="1800" dirty="0"/>
              <a:t>, Mohammad </a:t>
            </a:r>
            <a:r>
              <a:rPr lang="en-US" sz="1800" dirty="0" err="1"/>
              <a:t>Albaghli</a:t>
            </a:r>
            <a:r>
              <a:rPr lang="en-US" sz="1800" dirty="0"/>
              <a:t>, </a:t>
            </a:r>
            <a:r>
              <a:rPr lang="en-US" sz="1800" dirty="0" err="1"/>
              <a:t>Abdulaziz</a:t>
            </a:r>
            <a:r>
              <a:rPr lang="en-US" sz="1800" dirty="0"/>
              <a:t> </a:t>
            </a:r>
            <a:r>
              <a:rPr lang="en-US" sz="1800" dirty="0" err="1"/>
              <a:t>Kandari</a:t>
            </a:r>
            <a:r>
              <a:rPr lang="en-US" sz="1800" dirty="0"/>
              <a:t> Rashid </a:t>
            </a:r>
            <a:r>
              <a:rPr lang="en-US" sz="1800" dirty="0" err="1"/>
              <a:t>Alfadhli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9DFEB-1704-445E-AA0E-328CD14C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F487B-849C-44F4-BE0B-E91A983A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8AEF9-5BB7-487B-B6C0-63F3E97A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</p:spTree>
    <p:extLst>
      <p:ext uri="{BB962C8B-B14F-4D97-AF65-F5344CB8AC3E}">
        <p14:creationId xmlns:p14="http://schemas.microsoft.com/office/powerpoint/2010/main" val="231040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BB6B-DB05-4F1B-8A03-B239A0ED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Gantt Chart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3F3B92-EBB2-4F35-B2DC-230BCEB46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847" y="1265382"/>
            <a:ext cx="12144191" cy="486668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8DCD-C7BB-4C7C-A092-F2FBB738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0B0E0-6DFE-4EC4-9E54-C474DD62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AF88-B612-4DA1-877D-E47EA071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</p:spTree>
    <p:extLst>
      <p:ext uri="{BB962C8B-B14F-4D97-AF65-F5344CB8AC3E}">
        <p14:creationId xmlns:p14="http://schemas.microsoft.com/office/powerpoint/2010/main" val="38197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D9E7-809F-4380-B968-F1615F07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254" y="1491050"/>
            <a:ext cx="4527335" cy="341215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65E51-7CB1-4DC2-A256-2464BAE6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042C-48ED-44A0-8558-0C43E6C3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49A64-8B75-42EE-AB09-25C728B2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3784" y="4275438"/>
            <a:ext cx="230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5: Budget Plan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227" y="1690688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Specific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Ranges between 1000~2000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Recycling many parts of previous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1" y="223511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18F06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6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5EBF-D05F-486F-B893-88996403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35C8-7F86-4318-8385-E29A3EFE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https://www.instructables.com/id/Android-Controlled-Bluetooth-Sumobot-Ultimate-DIY-/</a:t>
            </a:r>
            <a:endParaRPr lang="en-US" dirty="0"/>
          </a:p>
          <a:p>
            <a:r>
              <a:rPr lang="en-US" dirty="0">
                <a:hlinkClick r:id="rId3"/>
              </a:rPr>
              <a:t>http://blog.aedimensions.com/sand-flea-the-jumping-robot/</a:t>
            </a:r>
            <a:endParaRPr lang="en-US" dirty="0"/>
          </a:p>
          <a:p>
            <a:r>
              <a:rPr lang="en-US" dirty="0">
                <a:hlinkClick r:id="rId4"/>
              </a:rPr>
              <a:t>https://www.bostondynamics.com/sandflea</a:t>
            </a:r>
            <a:endParaRPr lang="en-US" dirty="0"/>
          </a:p>
          <a:p>
            <a:r>
              <a:rPr lang="en-US" dirty="0">
                <a:hlinkClick r:id="rId5"/>
              </a:rPr>
              <a:t>http://robogames.net/index.php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D2CDE-0FB0-4C8E-A651-0C22A573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81B71-EA26-428D-981F-F2350B50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199E2-602E-40E4-B849-7B942ADC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</p:spTree>
    <p:extLst>
      <p:ext uri="{BB962C8B-B14F-4D97-AF65-F5344CB8AC3E}">
        <p14:creationId xmlns:p14="http://schemas.microsoft.com/office/powerpoint/2010/main" val="317569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FF30-FD0B-43E2-92B2-E2CDB7A3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Description: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Sumorobot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3kg (R/C)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DF7255-8611-418F-A7AC-3D5C68559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080141"/>
              </p:ext>
            </p:extLst>
          </p:nvPr>
        </p:nvGraphicFramePr>
        <p:xfrm>
          <a:off x="838201" y="3429001"/>
          <a:ext cx="10339550" cy="764628"/>
        </p:xfrm>
        <a:graphic>
          <a:graphicData uri="http://schemas.openxmlformats.org/drawingml/2006/table">
            <a:tbl>
              <a:tblPr/>
              <a:tblGrid>
                <a:gridCol w="1321818">
                  <a:extLst>
                    <a:ext uri="{9D8B030D-6E8A-4147-A177-3AD203B41FA5}">
                      <a16:colId xmlns:a16="http://schemas.microsoft.com/office/drawing/2014/main" val="3957054603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1873204083"/>
                    </a:ext>
                  </a:extLst>
                </a:gridCol>
                <a:gridCol w="2775029">
                  <a:extLst>
                    <a:ext uri="{9D8B030D-6E8A-4147-A177-3AD203B41FA5}">
                      <a16:colId xmlns:a16="http://schemas.microsoft.com/office/drawing/2014/main" val="526488841"/>
                    </a:ext>
                  </a:extLst>
                </a:gridCol>
                <a:gridCol w="2428151">
                  <a:extLst>
                    <a:ext uri="{9D8B030D-6E8A-4147-A177-3AD203B41FA5}">
                      <a16:colId xmlns:a16="http://schemas.microsoft.com/office/drawing/2014/main" val="2023663765"/>
                    </a:ext>
                  </a:extLst>
                </a:gridCol>
                <a:gridCol w="2316666">
                  <a:extLst>
                    <a:ext uri="{9D8B030D-6E8A-4147-A177-3AD203B41FA5}">
                      <a16:colId xmlns:a16="http://schemas.microsoft.com/office/drawing/2014/main" val="3921829710"/>
                    </a:ext>
                  </a:extLst>
                </a:gridCol>
              </a:tblGrid>
              <a:tr h="764628">
                <a:tc>
                  <a:txBody>
                    <a:bodyPr/>
                    <a:lstStyle/>
                    <a:p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Mega Sumo - R/C</a:t>
                      </a:r>
                      <a:endParaRPr lang="en-US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unlimited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 cm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 cm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3,000 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330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BC70F5-7A46-4E82-BE7B-3A5AFD1D2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25908"/>
              </p:ext>
            </p:extLst>
          </p:nvPr>
        </p:nvGraphicFramePr>
        <p:xfrm>
          <a:off x="838200" y="2781037"/>
          <a:ext cx="10339551" cy="647963"/>
        </p:xfrm>
        <a:graphic>
          <a:graphicData uri="http://schemas.openxmlformats.org/drawingml/2006/table">
            <a:tbl>
              <a:tblPr/>
              <a:tblGrid>
                <a:gridCol w="860578">
                  <a:extLst>
                    <a:ext uri="{9D8B030D-6E8A-4147-A177-3AD203B41FA5}">
                      <a16:colId xmlns:a16="http://schemas.microsoft.com/office/drawing/2014/main" val="40895530"/>
                    </a:ext>
                  </a:extLst>
                </a:gridCol>
                <a:gridCol w="2559020">
                  <a:extLst>
                    <a:ext uri="{9D8B030D-6E8A-4147-A177-3AD203B41FA5}">
                      <a16:colId xmlns:a16="http://schemas.microsoft.com/office/drawing/2014/main" val="2003254629"/>
                    </a:ext>
                  </a:extLst>
                </a:gridCol>
                <a:gridCol w="2784133">
                  <a:extLst>
                    <a:ext uri="{9D8B030D-6E8A-4147-A177-3AD203B41FA5}">
                      <a16:colId xmlns:a16="http://schemas.microsoft.com/office/drawing/2014/main" val="3118475354"/>
                    </a:ext>
                  </a:extLst>
                </a:gridCol>
                <a:gridCol w="2067910">
                  <a:extLst>
                    <a:ext uri="{9D8B030D-6E8A-4147-A177-3AD203B41FA5}">
                      <a16:colId xmlns:a16="http://schemas.microsoft.com/office/drawing/2014/main" val="3468551003"/>
                    </a:ext>
                  </a:extLst>
                </a:gridCol>
                <a:gridCol w="2067910">
                  <a:extLst>
                    <a:ext uri="{9D8B030D-6E8A-4147-A177-3AD203B41FA5}">
                      <a16:colId xmlns:a16="http://schemas.microsoft.com/office/drawing/2014/main" val="3027399695"/>
                    </a:ext>
                  </a:extLst>
                </a:gridCol>
              </a:tblGrid>
              <a:tr h="647963">
                <a:tc>
                  <a:txBody>
                    <a:bodyPr/>
                    <a:lstStyle/>
                    <a:p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</a:t>
                      </a:r>
                      <a:endParaRPr lang="en-US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Height</a:t>
                      </a:r>
                      <a:endParaRPr lang="en-US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Width</a:t>
                      </a:r>
                      <a:endParaRPr lang="en-US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Length</a:t>
                      </a:r>
                      <a:endParaRPr lang="en-US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</a:t>
                      </a:r>
                      <a:endParaRPr lang="en-US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38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5BA829-F7AC-45A7-AFC6-EAF6FACCD84B}"/>
              </a:ext>
            </a:extLst>
          </p:cNvPr>
          <p:cNvSpPr txBox="1"/>
          <p:nvPr/>
        </p:nvSpPr>
        <p:spPr>
          <a:xfrm>
            <a:off x="838200" y="4462943"/>
            <a:ext cx="10339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Specification:-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R/C Controlled Sumo robot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Qualified of following the competition “Rules”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Following (Width/Length/Weigh)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D51E3-4760-4315-A613-15FCCFAAAA2E}"/>
              </a:ext>
            </a:extLst>
          </p:cNvPr>
          <p:cNvSpPr txBox="1"/>
          <p:nvPr/>
        </p:nvSpPr>
        <p:spPr>
          <a:xfrm>
            <a:off x="838200" y="1690688"/>
            <a:ext cx="963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</a:t>
            </a:r>
            <a:r>
              <a:rPr lang="en-US" sz="2800" dirty="0" err="1"/>
              <a:t>Sumorobots</a:t>
            </a:r>
            <a:r>
              <a:rPr lang="en-US" sz="2800" dirty="0"/>
              <a:t> challenge in a head-to-head match. With following the rules of sumo matches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E7F66-786E-4292-893C-851E22AF74C6}"/>
              </a:ext>
            </a:extLst>
          </p:cNvPr>
          <p:cNvSpPr txBox="1"/>
          <p:nvPr/>
        </p:nvSpPr>
        <p:spPr>
          <a:xfrm>
            <a:off x="8529145" y="4193629"/>
            <a:ext cx="264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1: Measurements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A7BDFBC-0729-446B-B5AB-E228DA0C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4479" y="6356349"/>
            <a:ext cx="2743200" cy="365125"/>
          </a:xfrm>
        </p:spPr>
        <p:txBody>
          <a:bodyPr/>
          <a:lstStyle/>
          <a:p>
            <a:r>
              <a:rPr lang="en-US" dirty="0"/>
              <a:t>9/18/2018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5FA9B-4068-429D-BF0A-E0FF6853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3B4BEBB-BDF8-4292-AD98-D68724DC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6809" y="6356349"/>
            <a:ext cx="4114800" cy="365125"/>
          </a:xfrm>
        </p:spPr>
        <p:txBody>
          <a:bodyPr/>
          <a:lstStyle/>
          <a:p>
            <a:r>
              <a:rPr lang="en-US" dirty="0"/>
              <a:t>Team 18F06</a:t>
            </a:r>
          </a:p>
        </p:txBody>
      </p:sp>
    </p:spTree>
    <p:extLst>
      <p:ext uri="{BB962C8B-B14F-4D97-AF65-F5344CB8AC3E}">
        <p14:creationId xmlns:p14="http://schemas.microsoft.com/office/powerpoint/2010/main" val="15528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7FD7-DF83-4CC4-9302-C949185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Sponsorship of the project &amp; Client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96B06D-9C16-4AD2-86BF-CD24134C9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7578" y="4539679"/>
            <a:ext cx="4282871" cy="1714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DE208-E037-4A6C-8160-644710476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77" y="1714492"/>
            <a:ext cx="4282872" cy="1714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A2A32-71C5-4280-B125-47578B973189}"/>
              </a:ext>
            </a:extLst>
          </p:cNvPr>
          <p:cNvSpPr txBox="1"/>
          <p:nvPr/>
        </p:nvSpPr>
        <p:spPr>
          <a:xfrm>
            <a:off x="220717" y="1690688"/>
            <a:ext cx="5875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-Our Sponsor of the </a:t>
            </a:r>
            <a:r>
              <a:rPr lang="en-US" dirty="0" err="1"/>
              <a:t>Sumorobot</a:t>
            </a:r>
            <a:r>
              <a:rPr lang="en-US" dirty="0"/>
              <a:t> competition will be Northern Arizona University.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-Team  18F06 will prove to accomplish all necessary requirement of the sumo bot competition as undergraduates of ME students.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B6A72-008D-4AE1-865C-86DD6B55EC4E}"/>
              </a:ext>
            </a:extLst>
          </p:cNvPr>
          <p:cNvSpPr txBox="1"/>
          <p:nvPr/>
        </p:nvSpPr>
        <p:spPr>
          <a:xfrm>
            <a:off x="220717" y="4374141"/>
            <a:ext cx="587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-The client will be the ROBOGAMES Competition.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9324C-D16F-4953-B3E3-B2DF38F01A37}"/>
              </a:ext>
            </a:extLst>
          </p:cNvPr>
          <p:cNvSpPr txBox="1"/>
          <p:nvPr/>
        </p:nvSpPr>
        <p:spPr>
          <a:xfrm>
            <a:off x="8655269" y="3360731"/>
            <a:ext cx="235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Figure 1: NAU Logo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E4B3A-D12B-4305-9DC0-B6E57A601210}"/>
              </a:ext>
            </a:extLst>
          </p:cNvPr>
          <p:cNvSpPr txBox="1"/>
          <p:nvPr/>
        </p:nvSpPr>
        <p:spPr>
          <a:xfrm>
            <a:off x="8087710" y="6254186"/>
            <a:ext cx="292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Figure 2: ROBOGAMES Logo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65C5881-D0DD-49CB-B1D9-C9C41AF5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6B1F96-08EB-4688-8699-0EB21F7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67A4FF-F6A6-4DF0-9672-20559A5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</p:spTree>
    <p:extLst>
      <p:ext uri="{BB962C8B-B14F-4D97-AF65-F5344CB8AC3E}">
        <p14:creationId xmlns:p14="http://schemas.microsoft.com/office/powerpoint/2010/main" val="251986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541E-5C2F-4CB5-8836-24689AD5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Newest Generation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Sumobot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200" b="1" dirty="0" err="1"/>
              <a:t>SandFlea</a:t>
            </a:r>
            <a:r>
              <a:rPr lang="en-US" sz="5200" b="1" dirty="0"/>
              <a:t>” created by Boston dynamics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38D8B6-40E1-4193-BE6D-66809CF8D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2280" y="2376487"/>
            <a:ext cx="4541520" cy="2763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C98B6-1289-4079-A000-C5A724CA5E5F}"/>
              </a:ext>
            </a:extLst>
          </p:cNvPr>
          <p:cNvSpPr txBox="1"/>
          <p:nvPr/>
        </p:nvSpPr>
        <p:spPr>
          <a:xfrm>
            <a:off x="838200" y="2376488"/>
            <a:ext cx="5974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Specifications:-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Battery &amp; Propane </a:t>
            </a:r>
            <a:r>
              <a:rPr lang="en-US" sz="3000" dirty="0" err="1"/>
              <a:t>powerd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Weigh: 5kg, Height: 15cm, Joints: 5 </a:t>
            </a:r>
          </a:p>
          <a:p>
            <a:r>
              <a:rPr lang="en-US" sz="3000" dirty="0"/>
              <a:t>Capabilities:-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Jumps 10m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25 Bounces per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7E4DB-12E0-4436-913A-6787EFE8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E334-80A7-472D-817A-D3A8AD7F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FC1C23-C7B5-4829-ADB0-AE5191E3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2195" y="4959178"/>
            <a:ext cx="224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Sand Flea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35E3-A13A-45C0-A164-B2FE9F50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similar low-budget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sumobot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1DC517-58C0-494F-BCD2-9FA9A732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080" y="1546854"/>
            <a:ext cx="5783580" cy="3764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B9732-38FA-4634-B358-35CA527F254C}"/>
              </a:ext>
            </a:extLst>
          </p:cNvPr>
          <p:cNvSpPr txBox="1"/>
          <p:nvPr/>
        </p:nvSpPr>
        <p:spPr>
          <a:xfrm>
            <a:off x="199696" y="1801049"/>
            <a:ext cx="5896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i="1" dirty="0"/>
              <a:t>Low-cost 90$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i="1" dirty="0"/>
              <a:t>Bluetooth controlled </a:t>
            </a:r>
            <a:r>
              <a:rPr lang="en-US" sz="3000" i="1" dirty="0" err="1"/>
              <a:t>Sumobot</a:t>
            </a:r>
            <a:endParaRPr lang="en-US" sz="3000" i="1" dirty="0"/>
          </a:p>
          <a:p>
            <a:endParaRPr lang="en-US" sz="3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i="1" dirty="0"/>
              <a:t>Competition ready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FE82B-E2FB-4704-909D-3520A089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1CA8-7A87-4F85-B428-B16A2B3F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6FF31E-7B02-4521-A7CB-38D4FD4E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8584" y="5231027"/>
            <a:ext cx="27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4: Android </a:t>
            </a:r>
            <a:r>
              <a:rPr lang="en-US" dirty="0" err="1" smtClean="0"/>
              <a:t>sumobot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1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CE6E-0198-4B09-911C-138EACCA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996C9-CD0E-4A9A-9B63-FF9A1319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Short charging time with long battery life.</a:t>
            </a:r>
          </a:p>
          <a:p>
            <a:r>
              <a:rPr lang="en-US" dirty="0"/>
              <a:t>   Lasts 3 rounds each round is 3 minutes.</a:t>
            </a:r>
          </a:p>
          <a:p>
            <a:endParaRPr lang="en-US" dirty="0"/>
          </a:p>
          <a:p>
            <a:pPr marL="514350" indent="-514350">
              <a:buAutoNum type="alphaLcPeriod" startAt="2"/>
            </a:pPr>
            <a:r>
              <a:rPr lang="en-US" dirty="0"/>
              <a:t>R/C robot that does not have sticky substances</a:t>
            </a:r>
          </a:p>
          <a:p>
            <a:pPr marL="514350" indent="-514350">
              <a:buAutoNum type="alphaLcPeriod" startAt="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c.   </a:t>
            </a:r>
            <a:r>
              <a:rPr lang="en-US" dirty="0" err="1"/>
              <a:t>Artbot</a:t>
            </a:r>
            <a:r>
              <a:rPr lang="en-US" dirty="0"/>
              <a:t> prepared and Creative Design.</a:t>
            </a:r>
          </a:p>
          <a:p>
            <a:pPr marL="514350" indent="-514350">
              <a:buAutoNum type="alphaLcPeriod" startAt="2"/>
            </a:pPr>
            <a:endParaRPr lang="en-US" dirty="0"/>
          </a:p>
          <a:p>
            <a:pPr marL="514350" indent="-514350">
              <a:buAutoNum type="alphaLcPeriod" startAt="4"/>
            </a:pPr>
            <a:r>
              <a:rPr lang="en-US" dirty="0"/>
              <a:t>No hazardous &amp; dangerous material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    The controller does not exceed 75Mhz.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A3893-AB24-4C62-8FF8-EDE6AF4D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6073-CAD8-40CD-BC6B-7F02BB6D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ECD6F-D67F-4DA5-A41B-40FD5F73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</p:spTree>
    <p:extLst>
      <p:ext uri="{BB962C8B-B14F-4D97-AF65-F5344CB8AC3E}">
        <p14:creationId xmlns:p14="http://schemas.microsoft.com/office/powerpoint/2010/main" val="242468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A8E2-9C2B-45CF-8827-561A9905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014268-B07C-4970-AA90-B005359F3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442773"/>
              </p:ext>
            </p:extLst>
          </p:nvPr>
        </p:nvGraphicFramePr>
        <p:xfrm>
          <a:off x="838199" y="1690687"/>
          <a:ext cx="9283263" cy="308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0229">
                  <a:extLst>
                    <a:ext uri="{9D8B030D-6E8A-4147-A177-3AD203B41FA5}">
                      <a16:colId xmlns:a16="http://schemas.microsoft.com/office/drawing/2014/main" val="556157944"/>
                    </a:ext>
                  </a:extLst>
                </a:gridCol>
                <a:gridCol w="1813034">
                  <a:extLst>
                    <a:ext uri="{9D8B030D-6E8A-4147-A177-3AD203B41FA5}">
                      <a16:colId xmlns:a16="http://schemas.microsoft.com/office/drawing/2014/main" val="900283478"/>
                    </a:ext>
                  </a:extLst>
                </a:gridCol>
              </a:tblGrid>
              <a:tr h="390361">
                <a:tc>
                  <a:txBody>
                    <a:bodyPr/>
                    <a:lstStyle/>
                    <a:p>
                      <a:r>
                        <a:rPr lang="en-US" dirty="0"/>
                        <a:t>1. R/C 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30236"/>
                  </a:ext>
                </a:extLst>
              </a:tr>
              <a:tr h="394138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en-US" dirty="0"/>
                        <a:t>Weigh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483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2"/>
                      </a:pPr>
                      <a:r>
                        <a:rPr lang="en-US" dirty="0"/>
                        <a:t>Durability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788988"/>
                  </a:ext>
                </a:extLst>
              </a:tr>
              <a:tr h="475495">
                <a:tc>
                  <a:txBody>
                    <a:bodyPr/>
                    <a:lstStyle/>
                    <a:p>
                      <a:r>
                        <a:rPr lang="en-US" dirty="0"/>
                        <a:t>III.    Portable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823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IV.    Simplicity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8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V.     Pausing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458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VII.   RC Controlled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423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VIII. 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7114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4479C-03E7-4B57-AEE6-C84EA2E7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6DAE4-F002-4436-B50C-1E690E93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109873-E434-4A39-90A2-D95BF7AB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2865" y="4779481"/>
            <a:ext cx="274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2:-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FDB3-49F9-4232-BDAE-BC5501A8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Requirements.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5735"/>
              </p:ext>
            </p:extLst>
          </p:nvPr>
        </p:nvGraphicFramePr>
        <p:xfrm>
          <a:off x="1046205" y="1825625"/>
          <a:ext cx="516085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853">
                  <a:extLst>
                    <a:ext uri="{9D8B030D-6E8A-4147-A177-3AD203B41FA5}">
                      <a16:colId xmlns:a16="http://schemas.microsoft.com/office/drawing/2014/main" val="1736798945"/>
                    </a:ext>
                  </a:extLst>
                </a:gridCol>
              </a:tblGrid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Engineering</a:t>
                      </a:r>
                      <a:r>
                        <a:rPr lang="en-US" baseline="0" dirty="0" smtClean="0"/>
                        <a:t>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452312"/>
                  </a:ext>
                </a:extLst>
              </a:tr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Maintenance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08098"/>
                  </a:ext>
                </a:extLst>
              </a:tr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Remote Controlled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36108"/>
                  </a:ext>
                </a:extLst>
              </a:tr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Autonomous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51918"/>
                  </a:ext>
                </a:extLst>
              </a:tr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88927"/>
                  </a:ext>
                </a:extLst>
              </a:tr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Consistency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699627"/>
                  </a:ext>
                </a:extLst>
              </a:tr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794255"/>
                  </a:ext>
                </a:extLst>
              </a:tr>
              <a:tr h="2382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Minimizing Weight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10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F8F8D-693D-4EBA-84E5-0F0B2138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FA8E9-1D3B-498F-A3CA-77AC233F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098E0-6EF1-42D8-BDC1-B176B243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18F06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23885"/>
              </p:ext>
            </p:extLst>
          </p:nvPr>
        </p:nvGraphicFramePr>
        <p:xfrm>
          <a:off x="1046202" y="4751705"/>
          <a:ext cx="51537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798">
                  <a:extLst>
                    <a:ext uri="{9D8B030D-6E8A-4147-A177-3AD203B41FA5}">
                      <a16:colId xmlns:a16="http://schemas.microsoft.com/office/drawing/2014/main" val="1168478294"/>
                    </a:ext>
                  </a:extLst>
                </a:gridCol>
              </a:tblGrid>
              <a:tr h="346498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98380"/>
                  </a:ext>
                </a:extLst>
              </a:tr>
              <a:tr h="346498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Source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49974"/>
                  </a:ext>
                </a:extLst>
              </a:tr>
              <a:tr h="346498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797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12757" y="5848985"/>
            <a:ext cx="298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Table 4: ENG Requirements.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737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CC85-9B9C-48A6-B4EE-0891B683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Quality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238" y="1376994"/>
            <a:ext cx="8534399" cy="47999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356D9-EC1C-43A2-8552-0298830B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0512-CDF2-4B35-9AD4-2FC7B07B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B0F7-E149-426D-B6E4-730BFFD6BC5C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6605-AE5D-4A72-B79D-543F29DC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18F06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4584" y="6176963"/>
            <a:ext cx="266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4: </a:t>
            </a:r>
            <a:r>
              <a:rPr lang="en-US" dirty="0" err="1" smtClean="0"/>
              <a:t>HoQ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1326</TotalTime>
  <Words>398</Words>
  <Application>Microsoft Office PowerPoint</Application>
  <PresentationFormat>Widescreen</PresentationFormat>
  <Paragraphs>143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Sumo Robotics</vt:lpstr>
      <vt:lpstr>Description: Sumorobot 3kg (R/C)</vt:lpstr>
      <vt:lpstr>Sponsorship of the project &amp; Client </vt:lpstr>
      <vt:lpstr>Newest Generation Sumobot “SandFlea” created by Boston dynamics</vt:lpstr>
      <vt:lpstr>Other similar low-budget sumobot</vt:lpstr>
      <vt:lpstr>Design Requirements</vt:lpstr>
      <vt:lpstr>Customer Requirements</vt:lpstr>
      <vt:lpstr>Engineering Requirements. </vt:lpstr>
      <vt:lpstr>House of Quality</vt:lpstr>
      <vt:lpstr>Gantt Chart</vt:lpstr>
      <vt:lpstr>Budget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Sumo Robotics</dc:title>
  <dc:creator>Jasim Albenali</dc:creator>
  <cp:lastModifiedBy>NAU Student</cp:lastModifiedBy>
  <cp:revision>23</cp:revision>
  <dcterms:created xsi:type="dcterms:W3CDTF">2018-09-17T08:10:47Z</dcterms:created>
  <dcterms:modified xsi:type="dcterms:W3CDTF">2018-09-19T00:17:21Z</dcterms:modified>
</cp:coreProperties>
</file>